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358" r:id="rId2"/>
    <p:sldId id="279" r:id="rId3"/>
    <p:sldId id="256" r:id="rId4"/>
    <p:sldId id="276" r:id="rId5"/>
    <p:sldId id="298" r:id="rId6"/>
    <p:sldId id="361" r:id="rId7"/>
    <p:sldId id="360" r:id="rId8"/>
    <p:sldId id="362" r:id="rId9"/>
    <p:sldId id="363" r:id="rId10"/>
    <p:sldId id="351" r:id="rId11"/>
    <p:sldId id="327" r:id="rId12"/>
    <p:sldId id="352" r:id="rId13"/>
    <p:sldId id="364" r:id="rId14"/>
    <p:sldId id="314" r:id="rId15"/>
    <p:sldId id="355" r:id="rId16"/>
    <p:sldId id="35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6113"/>
    <a:srgbClr val="7192A9"/>
    <a:srgbClr val="EF4B66"/>
    <a:srgbClr val="D8E5E5"/>
    <a:srgbClr val="AD4F0F"/>
    <a:srgbClr val="3B87CD"/>
    <a:srgbClr val="E0702A"/>
    <a:srgbClr val="5DD2FF"/>
    <a:srgbClr val="00B0F0"/>
    <a:srgbClr val="159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91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31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03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49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1EF5D8-480E-44E6-AAEA-8AF0E9E524A2}" type="slidenum">
              <a:rPr lang="en-US" sz="1200" smtClean="0"/>
              <a:pPr eaLnBrk="1" hangingPunct="1"/>
              <a:t>16</a:t>
            </a:fld>
            <a:endParaRPr lang="en-US" sz="1200" smtClean="0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4581A44-AF76-4F1D-8EFF-2172F735CF6A}" type="slidenum">
              <a:rPr lang="en-US" sz="1200"/>
              <a:pPr algn="r" eaLnBrk="1" hangingPunct="1"/>
              <a:t>16</a:t>
            </a:fld>
            <a:endParaRPr lang="en-US" sz="12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2790946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60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73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21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19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72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proud_of_you.wma" TargetMode="Externa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0"/>
            <a:ext cx="12395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28800" y="746773"/>
            <a:ext cx="7924800" cy="102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/>
          <a:p>
            <a:r>
              <a:rPr lang="en-GB" sz="5867" b="1" dirty="0">
                <a:solidFill>
                  <a:srgbClr val="0000FF"/>
                </a:solidFill>
                <a:latin typeface="VNI-Ariston" pitchFamily="2" charset="0"/>
              </a:rPr>
              <a:t>Hello everyone !!!</a:t>
            </a:r>
            <a:endParaRPr lang="en-US" sz="5867" b="1" dirty="0">
              <a:solidFill>
                <a:srgbClr val="0000FF"/>
              </a:solidFill>
              <a:latin typeface="VNI-Aris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47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79638" y="3946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2228" y="370867"/>
            <a:ext cx="1129977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adverts for the two beautiful villages. tick the boxes to show which village the statements describe. Sometimes both boxes need to be ticked.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0080" y="28557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212E098F-6089-7FDC-8902-69E4CF498D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077081"/>
              </p:ext>
            </p:extLst>
          </p:nvPr>
        </p:nvGraphicFramePr>
        <p:xfrm>
          <a:off x="374389" y="1459793"/>
          <a:ext cx="11556658" cy="456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50165">
                  <a:extLst>
                    <a:ext uri="{9D8B030D-6E8A-4147-A177-3AD203B41FA5}">
                      <a16:colId xmlns:a16="http://schemas.microsoft.com/office/drawing/2014/main" val="2615494065"/>
                    </a:ext>
                  </a:extLst>
                </a:gridCol>
                <a:gridCol w="2361629">
                  <a:extLst>
                    <a:ext uri="{9D8B030D-6E8A-4147-A177-3AD203B41FA5}">
                      <a16:colId xmlns:a16="http://schemas.microsoft.com/office/drawing/2014/main" val="2864052998"/>
                    </a:ext>
                  </a:extLst>
                </a:gridCol>
                <a:gridCol w="2344864">
                  <a:extLst>
                    <a:ext uri="{9D8B030D-6E8A-4147-A177-3AD203B41FA5}">
                      <a16:colId xmlns:a16="http://schemas.microsoft.com/office/drawing/2014/main" val="2260658015"/>
                    </a:ext>
                  </a:extLst>
                </a:gridCol>
              </a:tblGrid>
              <a:tr h="763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+mn-lt"/>
                        </a:rPr>
                        <a:t>Statements </a:t>
                      </a:r>
                      <a:endParaRPr lang="vi-VN" sz="2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+mn-lt"/>
                        </a:rPr>
                        <a:t>Duong Lam </a:t>
                      </a:r>
                      <a:endParaRPr lang="vi-VN" sz="2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+mn-lt"/>
                        </a:rPr>
                        <a:t>Hollum</a:t>
                      </a:r>
                      <a:endParaRPr lang="vi-VN" sz="2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4347560"/>
                  </a:ext>
                </a:extLst>
              </a:tr>
              <a:tr h="622088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buNone/>
                      </a:pPr>
                      <a:r>
                        <a:rPr lang="en-US" sz="2600" smtClean="0">
                          <a:effectLst/>
                          <a:latin typeface="+mn-lt"/>
                        </a:rPr>
                        <a:t>1. It’s </a:t>
                      </a:r>
                      <a:r>
                        <a:rPr lang="en-US" sz="2600" dirty="0">
                          <a:effectLst/>
                          <a:latin typeface="+mn-lt"/>
                        </a:rPr>
                        <a:t>an ancient village.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2758312"/>
                  </a:ext>
                </a:extLst>
              </a:tr>
              <a:tr h="1056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600">
                          <a:effectLst/>
                          <a:latin typeface="+mn-lt"/>
                        </a:rPr>
                        <a:t>2. We can visit an ancient pagoda, traditional houses, and temples in this village.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15447462"/>
                  </a:ext>
                </a:extLst>
              </a:tr>
              <a:tr h="763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600">
                          <a:effectLst/>
                          <a:latin typeface="+mn-lt"/>
                        </a:rPr>
                        <a:t>3. We can get there by plane or ferry. 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6699905"/>
                  </a:ext>
                </a:extLst>
              </a:tr>
              <a:tr h="763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600">
                          <a:effectLst/>
                          <a:latin typeface="+mn-lt"/>
                        </a:rPr>
                        <a:t>4. We can go there by car, bus, or bike. 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4588203"/>
                  </a:ext>
                </a:extLst>
              </a:tr>
              <a:tr h="5941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600">
                          <a:effectLst/>
                          <a:latin typeface="+mn-lt"/>
                        </a:rPr>
                        <a:t>5. It has a lighthouse. 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vi-VN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3543443"/>
                  </a:ext>
                </a:extLst>
              </a:tr>
            </a:tbl>
          </a:graphicData>
        </a:graphic>
      </p:graphicFrame>
      <p:sp>
        <p:nvSpPr>
          <p:cNvPr id="7" name="Sao: 5 Cánh 6">
            <a:extLst>
              <a:ext uri="{FF2B5EF4-FFF2-40B4-BE49-F238E27FC236}">
                <a16:creationId xmlns:a16="http://schemas.microsoft.com/office/drawing/2014/main" id="{46D0795F-8105-0FDA-C8A0-48C857C475F6}"/>
              </a:ext>
            </a:extLst>
          </p:cNvPr>
          <p:cNvSpPr/>
          <p:nvPr/>
        </p:nvSpPr>
        <p:spPr>
          <a:xfrm>
            <a:off x="8156033" y="2245052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Sao: 5 Cánh 6">
            <a:extLst>
              <a:ext uri="{FF2B5EF4-FFF2-40B4-BE49-F238E27FC236}">
                <a16:creationId xmlns:a16="http://schemas.microsoft.com/office/drawing/2014/main" id="{46D0795F-8105-0FDA-C8A0-48C857C475F6}"/>
              </a:ext>
            </a:extLst>
          </p:cNvPr>
          <p:cNvSpPr/>
          <p:nvPr/>
        </p:nvSpPr>
        <p:spPr>
          <a:xfrm>
            <a:off x="10531243" y="2281508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Sao: 5 Cánh 6">
            <a:extLst>
              <a:ext uri="{FF2B5EF4-FFF2-40B4-BE49-F238E27FC236}">
                <a16:creationId xmlns:a16="http://schemas.microsoft.com/office/drawing/2014/main" id="{46D0795F-8105-0FDA-C8A0-48C857C475F6}"/>
              </a:ext>
            </a:extLst>
          </p:cNvPr>
          <p:cNvSpPr/>
          <p:nvPr/>
        </p:nvSpPr>
        <p:spPr>
          <a:xfrm>
            <a:off x="8156032" y="3131796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Sao: 5 Cánh 6">
            <a:extLst>
              <a:ext uri="{FF2B5EF4-FFF2-40B4-BE49-F238E27FC236}">
                <a16:creationId xmlns:a16="http://schemas.microsoft.com/office/drawing/2014/main" id="{46D0795F-8105-0FDA-C8A0-48C857C475F6}"/>
              </a:ext>
            </a:extLst>
          </p:cNvPr>
          <p:cNvSpPr/>
          <p:nvPr/>
        </p:nvSpPr>
        <p:spPr>
          <a:xfrm>
            <a:off x="10614877" y="4062956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Sao: 5 Cánh 6">
            <a:extLst>
              <a:ext uri="{FF2B5EF4-FFF2-40B4-BE49-F238E27FC236}">
                <a16:creationId xmlns:a16="http://schemas.microsoft.com/office/drawing/2014/main" id="{46D0795F-8105-0FDA-C8A0-48C857C475F6}"/>
              </a:ext>
            </a:extLst>
          </p:cNvPr>
          <p:cNvSpPr/>
          <p:nvPr/>
        </p:nvSpPr>
        <p:spPr>
          <a:xfrm>
            <a:off x="8156031" y="4803799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Sao: 5 Cánh 6">
            <a:extLst>
              <a:ext uri="{FF2B5EF4-FFF2-40B4-BE49-F238E27FC236}">
                <a16:creationId xmlns:a16="http://schemas.microsoft.com/office/drawing/2014/main" id="{46D0795F-8105-0FDA-C8A0-48C857C475F6}"/>
              </a:ext>
            </a:extLst>
          </p:cNvPr>
          <p:cNvSpPr/>
          <p:nvPr/>
        </p:nvSpPr>
        <p:spPr>
          <a:xfrm>
            <a:off x="10614876" y="5474347"/>
            <a:ext cx="524107" cy="455677"/>
          </a:xfrm>
          <a:prstGeom prst="star5">
            <a:avLst>
              <a:gd name="adj" fmla="val 22113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566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000">
              <a:schemeClr val="accent6">
                <a:lumMod val="20000"/>
                <a:lumOff val="80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0">
              <a:schemeClr val="accent3">
                <a:lumMod val="45000"/>
                <a:lumOff val="55000"/>
              </a:schemeClr>
            </a:gs>
            <a:gs pos="51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86973" y="-29184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take turns to talk about the similarities and differences between Duong Lam and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Hollum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84368" y="8757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7153" y="-1506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0425AB8-E85F-4844-9B95-01E38EE3E929}"/>
              </a:ext>
            </a:extLst>
          </p:cNvPr>
          <p:cNvSpPr txBox="1"/>
          <p:nvPr/>
        </p:nvSpPr>
        <p:spPr>
          <a:xfrm>
            <a:off x="1592102" y="3755005"/>
            <a:ext cx="94422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uong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Lam and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Hollum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are both </a:t>
            </a:r>
            <a:r>
              <a:rPr lang="en-US" sz="24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ancient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villages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vi-VN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68" y="1217476"/>
            <a:ext cx="5513317" cy="25050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3250" y="1243819"/>
            <a:ext cx="5525312" cy="25499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4305" y="779653"/>
            <a:ext cx="2933700" cy="3773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562" y="810257"/>
            <a:ext cx="3429250" cy="377328"/>
          </a:xfrm>
          <a:prstGeom prst="rect">
            <a:avLst/>
          </a:prstGeom>
          <a:gradFill>
            <a:gsLst>
              <a:gs pos="29000">
                <a:schemeClr val="bg1"/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04870"/>
              </p:ext>
            </p:extLst>
          </p:nvPr>
        </p:nvGraphicFramePr>
        <p:xfrm>
          <a:off x="126460" y="4206303"/>
          <a:ext cx="11974749" cy="2682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3327">
                  <a:extLst>
                    <a:ext uri="{9D8B030D-6E8A-4147-A177-3AD203B41FA5}">
                      <a16:colId xmlns:a16="http://schemas.microsoft.com/office/drawing/2014/main" val="2609444034"/>
                    </a:ext>
                  </a:extLst>
                </a:gridCol>
                <a:gridCol w="6021422">
                  <a:extLst>
                    <a:ext uri="{9D8B030D-6E8A-4147-A177-3AD203B41FA5}">
                      <a16:colId xmlns:a16="http://schemas.microsoft.com/office/drawing/2014/main" val="3711122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300" b="1" dirty="0" smtClean="0">
                          <a:effectLst/>
                          <a:latin typeface="Bahnschrift Condensed" panose="020B0502040204020203" pitchFamily="34" charset="0"/>
                        </a:rPr>
                        <a:t>Duong</a:t>
                      </a:r>
                      <a:r>
                        <a:rPr lang="en-US" sz="2300" b="1" baseline="0" dirty="0" smtClean="0">
                          <a:effectLst/>
                          <a:latin typeface="Bahnschrift Condensed" panose="020B0502040204020203" pitchFamily="34" charset="0"/>
                        </a:rPr>
                        <a:t> Lam</a:t>
                      </a:r>
                      <a:endParaRPr lang="vi-VN" sz="2300" b="0" dirty="0"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22902" marR="22902" marT="22902" marB="2290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300" b="1" dirty="0" err="1">
                          <a:effectLst/>
                          <a:latin typeface="Bahnschrift Condensed" panose="020B0502040204020203" pitchFamily="34" charset="0"/>
                        </a:rPr>
                        <a:t>Hollum</a:t>
                      </a:r>
                      <a:endParaRPr lang="en-US" sz="2300" b="0" dirty="0"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22902" marR="22902" marT="22902" marB="22902"/>
                </a:tc>
                <a:extLst>
                  <a:ext uri="{0D108BD9-81ED-4DB2-BD59-A6C34878D82A}">
                    <a16:rowId xmlns:a16="http://schemas.microsoft.com/office/drawing/2014/main" val="563512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 sz="2300" b="0" dirty="0" smtClean="0">
                          <a:effectLst/>
                          <a:latin typeface="Bahnschrift Condensed" panose="020B0502040204020203" pitchFamily="34" charset="0"/>
                        </a:rPr>
                        <a:t>-s</a:t>
                      </a:r>
                      <a:r>
                        <a:rPr lang="vi-VN" sz="2300" b="0" dirty="0" smtClean="0">
                          <a:effectLst/>
                          <a:latin typeface="Bahnschrift Condensed" panose="020B0502040204020203" pitchFamily="34" charset="0"/>
                        </a:rPr>
                        <a:t>ituated </a:t>
                      </a:r>
                      <a:r>
                        <a:rPr lang="vi-VN" sz="2300" b="0" dirty="0">
                          <a:effectLst/>
                          <a:latin typeface="Bahnschrift Condensed" panose="020B0502040204020203" pitchFamily="34" charset="0"/>
                        </a:rPr>
                        <a:t>in Son Tay, Ha </a:t>
                      </a:r>
                      <a:r>
                        <a:rPr lang="vi-VN" sz="2300" b="0" dirty="0" smtClean="0">
                          <a:effectLst/>
                          <a:latin typeface="Bahnschrift Condensed" panose="020B0502040204020203" pitchFamily="34" charset="0"/>
                        </a:rPr>
                        <a:t>Noi</a:t>
                      </a:r>
                      <a:endParaRPr lang="vi-VN" sz="2300" b="0" dirty="0"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22902" marR="22902" marT="22902" marB="2290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300" b="0" dirty="0" smtClean="0">
                          <a:effectLst/>
                          <a:latin typeface="Bahnschrift Condensed" panose="020B0502040204020203" pitchFamily="34" charset="0"/>
                        </a:rPr>
                        <a:t>- located </a:t>
                      </a:r>
                      <a:r>
                        <a:rPr lang="en-US" sz="2300" b="0" dirty="0">
                          <a:effectLst/>
                          <a:latin typeface="Bahnschrift Condensed" panose="020B0502040204020203" pitchFamily="34" charset="0"/>
                        </a:rPr>
                        <a:t>on the island of </a:t>
                      </a:r>
                      <a:r>
                        <a:rPr lang="en-US" sz="2300" b="0" dirty="0" err="1">
                          <a:effectLst/>
                          <a:latin typeface="Bahnschrift Condensed" panose="020B0502040204020203" pitchFamily="34" charset="0"/>
                        </a:rPr>
                        <a:t>Ameland</a:t>
                      </a:r>
                      <a:r>
                        <a:rPr lang="en-US" sz="2300" b="0" dirty="0">
                          <a:effectLst/>
                          <a:latin typeface="Bahnschrift Condensed" panose="020B0502040204020203" pitchFamily="34" charset="0"/>
                        </a:rPr>
                        <a:t>, New Zealand</a:t>
                      </a:r>
                      <a:r>
                        <a:rPr lang="en-US" sz="2300" b="0" dirty="0" smtClean="0">
                          <a:effectLst/>
                          <a:latin typeface="Bahnschrift Condensed" panose="020B0502040204020203" pitchFamily="34" charset="0"/>
                        </a:rPr>
                        <a:t>.</a:t>
                      </a:r>
                      <a:endParaRPr lang="en-US" sz="2300" b="0" dirty="0"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22902" marR="22902" marT="22902" marB="22902"/>
                </a:tc>
                <a:extLst>
                  <a:ext uri="{0D108BD9-81ED-4DB2-BD59-A6C34878D82A}">
                    <a16:rowId xmlns:a16="http://schemas.microsoft.com/office/drawing/2014/main" val="172695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 sz="2300" b="0" dirty="0" smtClean="0">
                          <a:effectLst/>
                          <a:latin typeface="Bahnschrift Condensed" panose="020B0502040204020203" pitchFamily="34" charset="0"/>
                        </a:rPr>
                        <a:t>-get </a:t>
                      </a:r>
                      <a:r>
                        <a:rPr lang="en-US" sz="2300" b="0" dirty="0">
                          <a:effectLst/>
                          <a:latin typeface="Bahnschrift Condensed" panose="020B0502040204020203" pitchFamily="34" charset="0"/>
                        </a:rPr>
                        <a:t>there by car, bus or even by </a:t>
                      </a:r>
                      <a:r>
                        <a:rPr lang="en-US" sz="2300" b="0" dirty="0" smtClean="0">
                          <a:effectLst/>
                          <a:latin typeface="Bahnschrift Condensed" panose="020B0502040204020203" pitchFamily="34" charset="0"/>
                        </a:rPr>
                        <a:t>bicycle</a:t>
                      </a:r>
                      <a:endParaRPr lang="en-US" sz="2300" b="0" dirty="0"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22902" marR="22902" marT="22902" marB="2290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300" b="0" dirty="0" smtClean="0">
                          <a:effectLst/>
                          <a:latin typeface="Bahnschrift Condensed" panose="020B0502040204020203" pitchFamily="34" charset="0"/>
                        </a:rPr>
                        <a:t>- get </a:t>
                      </a:r>
                      <a:r>
                        <a:rPr lang="en-US" sz="2300" b="0" dirty="0">
                          <a:effectLst/>
                          <a:latin typeface="Bahnschrift Condensed" panose="020B0502040204020203" pitchFamily="34" charset="0"/>
                        </a:rPr>
                        <a:t>there by plane or </a:t>
                      </a:r>
                      <a:r>
                        <a:rPr lang="en-US" sz="2300" b="0" dirty="0" smtClean="0">
                          <a:effectLst/>
                          <a:latin typeface="Bahnschrift Condensed" panose="020B0502040204020203" pitchFamily="34" charset="0"/>
                        </a:rPr>
                        <a:t>ferry</a:t>
                      </a:r>
                      <a:endParaRPr lang="en-US" sz="2300" b="0" dirty="0"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22902" marR="22902" marT="22902" marB="22902"/>
                </a:tc>
                <a:extLst>
                  <a:ext uri="{0D108BD9-81ED-4DB2-BD59-A6C34878D82A}">
                    <a16:rowId xmlns:a16="http://schemas.microsoft.com/office/drawing/2014/main" val="1957759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 sz="2300" b="0" dirty="0" smtClean="0">
                          <a:effectLst/>
                          <a:latin typeface="Bahnschrift Condensed" panose="020B0502040204020203" pitchFamily="34" charset="0"/>
                        </a:rPr>
                        <a:t>-places </a:t>
                      </a:r>
                      <a:r>
                        <a:rPr lang="en-US" sz="2300" b="0" dirty="0">
                          <a:effectLst/>
                          <a:latin typeface="Bahnschrift Condensed" panose="020B0502040204020203" pitchFamily="34" charset="0"/>
                        </a:rPr>
                        <a:t>to visit: traditional houses, and </a:t>
                      </a:r>
                      <a:r>
                        <a:rPr lang="en-US" sz="2300" b="0" dirty="0" smtClean="0">
                          <a:effectLst/>
                          <a:latin typeface="Bahnschrift Condensed" panose="020B0502040204020203" pitchFamily="34" charset="0"/>
                        </a:rPr>
                        <a:t>temples</a:t>
                      </a:r>
                      <a:endParaRPr lang="en-US" sz="2300" b="0" dirty="0"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22902" marR="22902" marT="22902" marB="2290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300" b="0" dirty="0" smtClean="0">
                          <a:effectLst/>
                          <a:latin typeface="Bahnschrift Condensed" panose="020B0502040204020203" pitchFamily="34" charset="0"/>
                        </a:rPr>
                        <a:t>- </a:t>
                      </a:r>
                      <a:r>
                        <a:rPr lang="vi-VN" sz="2300" b="0" dirty="0" smtClean="0">
                          <a:effectLst/>
                          <a:latin typeface="Bahnschrift Condensed" panose="020B0502040204020203" pitchFamily="34" charset="0"/>
                        </a:rPr>
                        <a:t>places </a:t>
                      </a:r>
                      <a:r>
                        <a:rPr lang="vi-VN" sz="2300" b="0" dirty="0">
                          <a:effectLst/>
                          <a:latin typeface="Bahnschrift Condensed" panose="020B0502040204020203" pitchFamily="34" charset="0"/>
                        </a:rPr>
                        <a:t>to visit: traditional houses, a museum, a church, a </a:t>
                      </a:r>
                      <a:r>
                        <a:rPr lang="vi-VN" sz="2300" b="0" dirty="0" smtClean="0">
                          <a:effectLst/>
                          <a:latin typeface="Bahnschrift Condensed" panose="020B0502040204020203" pitchFamily="34" charset="0"/>
                        </a:rPr>
                        <a:t>lighthouse</a:t>
                      </a:r>
                      <a:endParaRPr lang="vi-VN" sz="2300" b="0" dirty="0"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22902" marR="22902" marT="22902" marB="22902"/>
                </a:tc>
                <a:extLst>
                  <a:ext uri="{0D108BD9-81ED-4DB2-BD59-A6C34878D82A}">
                    <a16:rowId xmlns:a16="http://schemas.microsoft.com/office/drawing/2014/main" val="1443913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 sz="2300" b="0" dirty="0" smtClean="0">
                          <a:effectLst/>
                          <a:latin typeface="Bahnschrift Condensed" panose="020B0502040204020203" pitchFamily="34" charset="0"/>
                        </a:rPr>
                        <a:t>-o</a:t>
                      </a:r>
                      <a:r>
                        <a:rPr lang="vi-VN" sz="2300" b="0" dirty="0" smtClean="0">
                          <a:effectLst/>
                          <a:latin typeface="Bahnschrift Condensed" panose="020B0502040204020203" pitchFamily="34" charset="0"/>
                        </a:rPr>
                        <a:t>bserve </a:t>
                      </a:r>
                      <a:r>
                        <a:rPr lang="vi-VN" sz="2300" b="0" dirty="0">
                          <a:effectLst/>
                          <a:latin typeface="Bahnschrift Condensed" panose="020B0502040204020203" pitchFamily="34" charset="0"/>
                        </a:rPr>
                        <a:t>the locals making specialities, such as keo doi, che lam, etc. and then try them.</a:t>
                      </a:r>
                    </a:p>
                  </a:txBody>
                  <a:tcPr marL="22902" marR="22902" marT="22902" marB="22902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300" b="0" dirty="0" smtClean="0">
                          <a:effectLst/>
                          <a:latin typeface="Bahnschrift Condensed" panose="020B0502040204020203" pitchFamily="34" charset="0"/>
                        </a:rPr>
                        <a:t>- </a:t>
                      </a:r>
                      <a:r>
                        <a:rPr lang="vi-VN" sz="2300" b="0" dirty="0" smtClean="0">
                          <a:effectLst/>
                          <a:latin typeface="Bahnschrift Condensed" panose="020B0502040204020203" pitchFamily="34" charset="0"/>
                        </a:rPr>
                        <a:t>take </a:t>
                      </a:r>
                      <a:r>
                        <a:rPr lang="vi-VN" sz="2300" b="0" dirty="0">
                          <a:effectLst/>
                          <a:latin typeface="Bahnschrift Condensed" panose="020B0502040204020203" pitchFamily="34" charset="0"/>
                        </a:rPr>
                        <a:t>part in sports like kite-flying, surfing, etc</a:t>
                      </a:r>
                      <a:r>
                        <a:rPr lang="vi-VN" sz="2300" b="0" dirty="0" smtClean="0">
                          <a:effectLst/>
                          <a:latin typeface="Bahnschrift Condensed" panose="020B0502040204020203" pitchFamily="34" charset="0"/>
                        </a:rPr>
                        <a:t>.</a:t>
                      </a:r>
                      <a:endParaRPr lang="vi-VN" sz="2300" b="0" dirty="0"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22902" marR="22902" marT="22902" marB="22902"/>
                </a:tc>
                <a:extLst>
                  <a:ext uri="{0D108BD9-81ED-4DB2-BD59-A6C34878D82A}">
                    <a16:rowId xmlns:a16="http://schemas.microsoft.com/office/drawing/2014/main" val="225300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accent6">
                <a:lumMod val="20000"/>
                <a:lumOff val="80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0">
              <a:schemeClr val="accent3">
                <a:lumMod val="45000"/>
                <a:lumOff val="55000"/>
              </a:schemeClr>
            </a:gs>
            <a:gs pos="51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94130" y="29766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6736" y="184323"/>
            <a:ext cx="885168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Which village in 3 would you like to visit for a holiday? Explain your choice to your partner.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2286" y="19502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2" name="Google Shape;1365;p29" descr="Premium Vector | Teacher anime clipart eps file anime cartoon cute  character cartoon model emotion">
            <a:extLst>
              <a:ext uri="{FF2B5EF4-FFF2-40B4-BE49-F238E27FC236}">
                <a16:creationId xmlns:a16="http://schemas.microsoft.com/office/drawing/2014/main" id="{470C8F8F-0F7A-DDB0-4711-215B4AA706B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3023" t="4445" r="29964" b="40677"/>
          <a:stretch/>
        </p:blipFill>
        <p:spPr>
          <a:xfrm>
            <a:off x="9648416" y="902910"/>
            <a:ext cx="2543584" cy="27974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8BC6816-43DF-383B-4534-5E25A1AC7BD8}"/>
              </a:ext>
            </a:extLst>
          </p:cNvPr>
          <p:cNvSpPr txBox="1"/>
          <p:nvPr/>
        </p:nvSpPr>
        <p:spPr>
          <a:xfrm>
            <a:off x="476945" y="1258984"/>
            <a:ext cx="862814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Example:</a:t>
            </a:r>
          </a:p>
          <a:p>
            <a:r>
              <a:rPr lang="vi-VN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vi-VN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Which village would you like to</a:t>
            </a:r>
            <a:r>
              <a:rPr lang="vi-VN" sz="2800" b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visit for a holiday?</a:t>
            </a:r>
            <a:endParaRPr lang="vi-VN" sz="2800" b="1" dirty="0">
              <a:solidFill>
                <a:srgbClr val="D361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B: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Duong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Lam,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course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vi-VN" sz="2800" b="1" dirty="0">
              <a:solidFill>
                <a:srgbClr val="D361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A: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Why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D361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B: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Because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love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watching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the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locals</a:t>
            </a:r>
            <a:r>
              <a:rPr lang="vi-VN" sz="2800" b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making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specialities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…</a:t>
            </a:r>
            <a:endParaRPr lang="vi-VN" sz="2800" b="1" dirty="0">
              <a:solidFill>
                <a:srgbClr val="D36113"/>
              </a:solidFill>
            </a:endParaRPr>
          </a:p>
        </p:txBody>
      </p:sp>
      <p:sp>
        <p:nvSpPr>
          <p:cNvPr id="14" name="Hộp Văn bản 3">
            <a:extLst>
              <a:ext uri="{FF2B5EF4-FFF2-40B4-BE49-F238E27FC236}">
                <a16:creationId xmlns:a16="http://schemas.microsoft.com/office/drawing/2014/main" id="{A8BC6816-43DF-383B-4534-5E25A1AC7BD8}"/>
              </a:ext>
            </a:extLst>
          </p:cNvPr>
          <p:cNvSpPr txBox="1"/>
          <p:nvPr/>
        </p:nvSpPr>
        <p:spPr>
          <a:xfrm>
            <a:off x="2401800" y="4382564"/>
            <a:ext cx="862814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vi-VN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Which village would you like to</a:t>
            </a:r>
            <a:r>
              <a:rPr lang="vi-VN" sz="2800" b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visit for a holiday?</a:t>
            </a:r>
            <a:endParaRPr lang="vi-VN" sz="2800" b="1" dirty="0">
              <a:solidFill>
                <a:srgbClr val="D361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B: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Duong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Lam,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course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vi-VN" sz="2800" b="1" dirty="0">
              <a:solidFill>
                <a:srgbClr val="D361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A: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Why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D361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B: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Because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love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watching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the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locals</a:t>
            </a:r>
            <a:r>
              <a:rPr lang="vi-VN" sz="2800" b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making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specialities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…</a:t>
            </a:r>
            <a:endParaRPr lang="vi-VN" sz="2800" b="1" dirty="0">
              <a:solidFill>
                <a:srgbClr val="D361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39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94130" y="29766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6736" y="184323"/>
            <a:ext cx="885168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Which village in 3 would you like to visit for a holiday? Explain your choice to your partner.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2286" y="19502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8BC6816-43DF-383B-4534-5E25A1AC7BD8}"/>
              </a:ext>
            </a:extLst>
          </p:cNvPr>
          <p:cNvSpPr txBox="1"/>
          <p:nvPr/>
        </p:nvSpPr>
        <p:spPr>
          <a:xfrm>
            <a:off x="545433" y="1511903"/>
            <a:ext cx="862814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A: 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Which village would you like to</a:t>
            </a:r>
            <a:r>
              <a:rPr lang="vi-VN" sz="2800" b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visit for a holiday?</a:t>
            </a:r>
            <a:endParaRPr lang="vi-VN" sz="2800" b="1" dirty="0">
              <a:solidFill>
                <a:srgbClr val="D361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B: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Duong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Lam,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course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vi-VN" sz="2800" b="1" dirty="0">
              <a:solidFill>
                <a:srgbClr val="D361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A: </a:t>
            </a:r>
            <a:r>
              <a:rPr lang="vi-VN" sz="2800" b="1" i="1" dirty="0" err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Why</a:t>
            </a:r>
            <a:r>
              <a:rPr lang="vi-VN" sz="2800" b="1" i="1" dirty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D361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B: </a:t>
            </a:r>
            <a:r>
              <a:rPr lang="vi-VN" sz="2800" b="1" i="1" dirty="0">
                <a:solidFill>
                  <a:srgbClr val="D36113"/>
                </a:solidFill>
                <a:latin typeface="+mj-lt"/>
                <a:ea typeface="Times New Roman" panose="02020603050405020304" pitchFamily="18" charset="0"/>
              </a:rPr>
              <a:t>Because I love </a:t>
            </a:r>
            <a:r>
              <a:rPr lang="en-US" sz="2800" b="1" i="1" dirty="0" smtClean="0">
                <a:solidFill>
                  <a:srgbClr val="D36113"/>
                </a:solidFill>
                <a:latin typeface="+mj-lt"/>
              </a:rPr>
              <a:t> </a:t>
            </a:r>
            <a:r>
              <a:rPr lang="en-US" sz="2800" b="1" i="1" dirty="0">
                <a:solidFill>
                  <a:srgbClr val="D361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watching fascinating sights, such as traditional houses, a museum, a church, a lighthouse,... and taking part in sports like kite-flying, surfing, etc</a:t>
            </a:r>
            <a:r>
              <a:rPr lang="en-US" sz="2800" b="1" i="1" dirty="0" smtClean="0">
                <a:solidFill>
                  <a:srgbClr val="D361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i="1" dirty="0">
              <a:solidFill>
                <a:srgbClr val="D361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215" t="16484" r="8979" b="19051"/>
          <a:stretch/>
        </p:blipFill>
        <p:spPr>
          <a:xfrm>
            <a:off x="9824935" y="243376"/>
            <a:ext cx="2188725" cy="131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6" y="207665"/>
            <a:ext cx="465886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564853" y="1224972"/>
            <a:ext cx="103453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How to </a:t>
            </a:r>
            <a:r>
              <a:rPr lang="en-US" sz="2800" i="1" dirty="0"/>
              <a:t>give and respond to compliments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649" y="1086840"/>
            <a:ext cx="2875924" cy="193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64005" y="-82827"/>
            <a:ext cx="5065587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* Homework</a:t>
            </a:r>
            <a:endParaRPr lang="en-US" sz="60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7025" y="1019194"/>
            <a:ext cx="8149852" cy="184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dirty="0"/>
              <a:t>Do exercises in the workbook</a:t>
            </a:r>
            <a:r>
              <a:rPr lang="en-US" sz="4000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dirty="0" smtClean="0"/>
              <a:t>Prepare lesson 5 : Skills 1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536" y="3949429"/>
            <a:ext cx="2985206" cy="252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4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WordArt 3"/>
          <p:cNvSpPr>
            <a:spLocks noChangeArrowheads="1" noChangeShapeType="1" noTextEdit="1"/>
          </p:cNvSpPr>
          <p:nvPr/>
        </p:nvSpPr>
        <p:spPr bwMode="auto">
          <a:xfrm>
            <a:off x="1219203" y="3048001"/>
            <a:ext cx="7988300" cy="2166939"/>
          </a:xfrm>
          <a:prstGeom prst="rect">
            <a:avLst/>
          </a:prstGeom>
        </p:spPr>
        <p:txBody>
          <a:bodyPr wrap="none" lIns="121904" tIns="60953" rIns="121904" bIns="60953" numCol="1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4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7600"/>
                    </a:gs>
                    <a:gs pos="50000">
                      <a:srgbClr val="FFFF00"/>
                    </a:gs>
                    <a:gs pos="100000">
                      <a:srgbClr val="767600"/>
                    </a:gs>
                  </a:gsLst>
                  <a:lin ang="5400000" scaled="1"/>
                </a:gradFill>
                <a:latin typeface="Arial"/>
                <a:cs typeface="Arial"/>
              </a:rPr>
              <a:t>Goodbye. See you again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1101762">
            <a:off x="7518400" y="5257801"/>
            <a:ext cx="914400" cy="792163"/>
            <a:chOff x="2736" y="1920"/>
            <a:chExt cx="457" cy="595"/>
          </a:xfrm>
        </p:grpSpPr>
        <p:sp>
          <p:nvSpPr>
            <p:cNvPr id="15385" name="Freeform 5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6" name="Freeform 6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588000" y="5562600"/>
            <a:ext cx="1449917" cy="1090613"/>
            <a:chOff x="3155" y="2736"/>
            <a:chExt cx="685" cy="687"/>
          </a:xfrm>
        </p:grpSpPr>
        <p:sp>
          <p:nvSpPr>
            <p:cNvPr id="15383" name="Freeform 8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4" name="Freeform 9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4937768">
            <a:off x="10036440" y="4999832"/>
            <a:ext cx="1087437" cy="1454149"/>
            <a:chOff x="3155" y="2736"/>
            <a:chExt cx="685" cy="687"/>
          </a:xfrm>
        </p:grpSpPr>
        <p:sp>
          <p:nvSpPr>
            <p:cNvPr id="15381" name="Freeform 11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2" name="Freeform 12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 rot="4937768">
            <a:off x="2520159" y="5587209"/>
            <a:ext cx="1087437" cy="1454151"/>
            <a:chOff x="3155" y="2736"/>
            <a:chExt cx="685" cy="687"/>
          </a:xfrm>
        </p:grpSpPr>
        <p:sp>
          <p:nvSpPr>
            <p:cNvPr id="15379" name="Freeform 14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0" name="Freeform 15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 rot="-1101762">
            <a:off x="0" y="3810001"/>
            <a:ext cx="914400" cy="792163"/>
            <a:chOff x="2736" y="1920"/>
            <a:chExt cx="457" cy="595"/>
          </a:xfrm>
        </p:grpSpPr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0" y="4876800"/>
            <a:ext cx="1449917" cy="1090613"/>
            <a:chOff x="3155" y="2736"/>
            <a:chExt cx="685" cy="687"/>
          </a:xfrm>
        </p:grpSpPr>
        <p:sp>
          <p:nvSpPr>
            <p:cNvPr id="15375" name="Freeform 20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6" name="Freeform 21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759200" y="6019802"/>
            <a:ext cx="1016000" cy="544513"/>
            <a:chOff x="3155" y="2736"/>
            <a:chExt cx="685" cy="687"/>
          </a:xfrm>
        </p:grpSpPr>
        <p:sp>
          <p:nvSpPr>
            <p:cNvPr id="15373" name="Freeform 23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4" name="Freeform 24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sp>
        <p:nvSpPr>
          <p:cNvPr id="261145" name="WordArt 25"/>
          <p:cNvSpPr>
            <a:spLocks noChangeArrowheads="1" noChangeShapeType="1" noTextEdit="1"/>
          </p:cNvSpPr>
          <p:nvPr/>
        </p:nvSpPr>
        <p:spPr bwMode="auto">
          <a:xfrm>
            <a:off x="2032000" y="762000"/>
            <a:ext cx="88392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04" tIns="60953" rIns="121904" bIns="60953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Thanks for your </a:t>
            </a:r>
            <a:r>
              <a:rPr lang="en-US" sz="4800" b="1" kern="10" dirty="0" err="1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atendance</a:t>
            </a:r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261146" name="proud_of_you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802927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65" fill="hold"/>
                                        <p:tgtEl>
                                          <p:spTgt spid="261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86 -0.83492 C -0.05399 -0.75215 -0.0533 -0.74797 -0.05712 -0.68978 C -0.05382 -0.65314 -0.0599 -0.64966 -0.04375 -0.63483 C -0.03368 -0.62694 -0.03229 -0.62903 -0.0224 -0.62462 C -0.01771 -0.62231 -0.00833 -0.6179 -0.00833 -0.61813 C 0.00729 -0.5815 0.00087 -0.53953 -0.01163 -0.50545 C -0.01372 -0.49942 -0.01511 -0.49316 -0.01806 -0.48899 C -0.02101 -0.48481 -0.02448 -0.48018 -0.02708 -0.47647 L -0.04445 -0.43891 C -0.04445 -0.43914 -0.04445 -0.43891 -0.04445 -0.43914 C -0.05174 -0.42847 -0.06129 -0.4192 -0.06667 -0.40575 C -0.06997 -0.3981 -0.07518 -0.38117 -0.07518 -0.38141 C -0.06649 -0.34176 -0.04358 -0.35474 -0.02309 -0.35219 C -0.01684 -0.35219 -0.01077 -0.35057 -0.00434 -0.34918 C 0.01545 -0.34083 0.0217 -0.34199 0.03646 -0.31139 C 0.04149 -0.30142 0.05121 -0.28055 0.05139 -0.28078 C 0.05642 -0.25829 0.0559 -0.22166 0.04444 -0.20427 C 0.04184 -0.20056 0.0276 -0.19546 0.02621 -0.19499 C 0.00312 -0.18479 -0.01719 -0.17297 -0.04045 -0.16717 C -0.04774 -0.1579 -0.0559 -0.15117 -0.06302 -0.14213 C -0.07292 -0.12822 -0.08143 -0.0895 -0.08386 -0.0684 C -0.08281 -0.05936 -0.08386 -0.04823 -0.08056 -0.04058 C -0.07153 -0.01878 -0.04809 -0.02087 -0.03559 -0.0153 C -0.03073 -0.01322 -0.02604 -0.00997 -0.02136 -0.00788 C -0.01268 -0.00487 -0.0033 -0.00464 0.00451 0.00232 C 0.00955 0.00603 0.01892 0.01762 0.01892 0.01716 C 0.02153 0.02365 0.02656 0.03223 0.02673 0.04127 C 0.02743 0.05843 0.01545 0.06608 0.00903 0.07466 C -0.00434 0.09274 -0.01945 0.10735 -0.03108 0.12891 C -0.0316 0.13285 -0.03386 0.13703 -0.03299 0.13981 C -0.03195 0.14445 -0.01667 0.15557 -0.01615 0.15488 C 0.00278 0.16392 0.02014 0.1616 0.03976 0.16021 " pathEditMode="relative" rAng="10656418" ptsTypes="fffffffFfffffffffffffffffffffffA">
                                      <p:cBhvr>
                                        <p:cTn id="42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4991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54 -0.97315 C 0.17222 -0.9588 0.16822 -0.93796 0.15763 -0.91019 C 0.14982 -0.86528 0.14375 -0.85787 0.14739 -0.82824 C 0.14843 -0.82199 0.14913 -0.81505 0.15104 -0.80972 C 0.15364 -0.8007 0.16024 -0.78357 0.16076 -0.78426 C 0.1592 -0.76621 0.15954 -0.75185 0.14791 -0.7375 C 0.1434 -0.73148 0.1342 -0.71991 0.13437 -0.72014 C 0.1276 -0.70278 0.12569 -0.7007 0.12517 -0.67732 C 0.12482 -0.64653 0.13229 -0.62917 0.12274 -0.65463 C 0.1118 -0.65255 0.11024 -0.64491 0.10052 -0.63009 C 0.075 -0.59259 0.10347 -0.64028 0.08194 -0.60255 C 0.07725 -0.56644 0.0776 -0.56945 0.08437 -0.54491 C 0.09513 -0.50533 0.07604 -0.56227 0.09131 -0.51968 C 0.08958 -0.48773 0.08472 -0.45324 0.07326 -0.42384 C 0.071 -0.41759 0.05954 -0.40903 0.05711 -0.40695 C 0.05451 -0.40208 0.05208 -0.39722 0.04947 -0.39306 C 0.04704 -0.38866 0.04427 -0.3882 0.04236 -0.38403 C 0.03802 -0.37431 0.03125 -0.35394 0.03142 -0.3544 C 0.03298 -0.34375 0.03663 -0.33472 0.03732 -0.32384 C 0.0375 -0.31783 0.0375 -0.31204 0.03819 -0.30533 C 0.03871 -0.29908 0.0434 -0.29468 0.04166 -0.28796 C 0.04045 -0.28264 0.03802 -0.29329 0.03611 -0.29583 C 0.02239 -0.29074 0.01371 -0.2706 0.00173 -0.25162 C -0.00035 -0.24491 -0.00973 -0.22153 -0.01077 -0.21644 C -0.01337 -0.20116 -0.01285 -0.17477 -0.0125 -0.16088 C -0.01441 -0.14908 -0.01875 -0.13611 -0.01737 -0.12755 C -0.01598 -0.11829 -0.00973 -0.11736 -0.00573 -0.11158 C -0.00122 -0.10602 0.00173 -0.09607 0.00347 -0.08565 C 0.0059 -0.07361 0.00798 -0.06065 0.01024 -0.04908 C 0.01128 -0.04445 0.0125 -0.03634 0.01267 -0.03681 C 0.00104 -0.03218 -0.00157 -0.0331 -0.01025 -0.01111 C -0.01702 0.01667 -0.03316 0.08055 -0.04532 0.10671 C -0.05139 0.11967 -0.06112 0.12153 -0.06823 0.13264 C -0.07101 0.13727 -0.07605 0.14583 -0.07587 0.1456 " pathEditMode="relative" rAng="11756402" ptsTypes="fffffffffffffffffffffffffffffffffA">
                                      <p:cBhvr>
                                        <p:cTn id="5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5618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" presetClass="path" presetSubtype="0" repeatCount="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69 0.0  0.125 0.07458  0.125 0.16647  C 0.125 0.25837  0.069 0.33295  0.0 0.33295  C -0.069 0.33295  -0.125 0.25837  -0.125 0.16647  C -0.125 0.07458  -0.069 0.0  0.0 0.0  Z" pathEditMode="relative" ptsTypes="">
                                      <p:cBhvr>
                                        <p:cTn id="70" dur="5000" spd="-1000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3000" fill="hold"/>
                                        <p:tgtEl>
                                          <p:spTgt spid="26112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1146"/>
                </p:tgtEl>
              </p:cMediaNode>
            </p:audio>
          </p:childTnLst>
        </p:cTn>
      </p:par>
    </p:tnLst>
    <p:bldLst>
      <p:bldP spid="261123" grpId="0" animBg="1"/>
      <p:bldP spid="2611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34" name="Round Single Corner Rectangle 3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ound Single Corner Rectangle 3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ound Single Corner Rectangle 3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3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4" name="Rectangle 22">
            <a:extLst>
              <a:ext uri="{FF2B5EF4-FFF2-40B4-BE49-F238E27FC236}">
                <a16:creationId xmlns:a16="http://schemas.microsoft.com/office/drawing/2014/main" id="{1D26D575-3B01-4AD1-E0D1-683667B63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E245F985-AE66-2757-50AA-D8CE076DD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8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32" name="Hình chữ nhật 31">
            <a:extLst>
              <a:ext uri="{FF2B5EF4-FFF2-40B4-BE49-F238E27FC236}">
                <a16:creationId xmlns:a16="http://schemas.microsoft.com/office/drawing/2014/main" id="{19AE6A9D-4607-AA0E-F059-15E3DA137361}"/>
              </a:ext>
            </a:extLst>
          </p:cNvPr>
          <p:cNvSpPr/>
          <p:nvPr/>
        </p:nvSpPr>
        <p:spPr>
          <a:xfrm>
            <a:off x="-30760" y="3557237"/>
            <a:ext cx="483122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EF4B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JUMBLED </a:t>
            </a:r>
          </a:p>
          <a:p>
            <a:pPr algn="ctr"/>
            <a:r>
              <a:rPr lang="en-US" sz="5400" b="1" dirty="0">
                <a:ln w="0"/>
                <a:solidFill>
                  <a:srgbClr val="EF4B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CONVERSATION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8B9C6BD8-710E-A19A-2564-02919F54F95E}"/>
              </a:ext>
            </a:extLst>
          </p:cNvPr>
          <p:cNvSpPr txBox="1"/>
          <p:nvPr/>
        </p:nvSpPr>
        <p:spPr>
          <a:xfrm>
            <a:off x="6092469" y="1544154"/>
            <a:ext cx="545976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1" smtClean="0">
                <a:solidFill>
                  <a:srgbClr val="EF4B66"/>
                </a:solidFill>
                <a:latin typeface="Bahnschrift" panose="020B0502040204020203" pitchFamily="34" charset="0"/>
              </a:rPr>
              <a:t>1</a:t>
            </a:r>
            <a:r>
              <a:rPr lang="en-GB" sz="3000" b="1" smtClean="0">
                <a:solidFill>
                  <a:srgbClr val="EF4B66"/>
                </a:solidFill>
                <a:latin typeface="Bahnschrift" panose="020B0502040204020203" pitchFamily="34" charset="0"/>
              </a:rPr>
              <a:t>.</a:t>
            </a:r>
            <a:r>
              <a:rPr lang="vi-VN" sz="3000" b="1" smtClean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Thank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you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.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Yours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’ re, </a:t>
            </a:r>
            <a:r>
              <a:rPr lang="vi-VN" sz="3000" b="1" err="1">
                <a:effectLst/>
                <a:latin typeface="Bahnschrift" panose="020B0502040204020203" pitchFamily="34" charset="0"/>
              </a:rPr>
              <a:t>too</a:t>
            </a:r>
            <a:r>
              <a:rPr lang="vi-VN" sz="3000" b="1" smtClean="0">
                <a:effectLst/>
                <a:latin typeface="Bahnschrift" panose="020B0502040204020203" pitchFamily="34" charset="0"/>
              </a:rPr>
              <a:t>.</a:t>
            </a:r>
            <a:endParaRPr lang="vi-VN" sz="3000" b="1" dirty="0">
              <a:effectLst/>
              <a:latin typeface="Bahnschrift" panose="020B0502040204020203" pitchFamily="34" charset="0"/>
            </a:endParaRPr>
          </a:p>
        </p:txBody>
      </p:sp>
      <p:sp>
        <p:nvSpPr>
          <p:cNvPr id="38" name="Hộp Văn bản 2">
            <a:extLst>
              <a:ext uri="{FF2B5EF4-FFF2-40B4-BE49-F238E27FC236}">
                <a16:creationId xmlns:a16="http://schemas.microsoft.com/office/drawing/2014/main" id="{8B9C6BD8-710E-A19A-2564-02919F54F95E}"/>
              </a:ext>
            </a:extLst>
          </p:cNvPr>
          <p:cNvSpPr txBox="1"/>
          <p:nvPr/>
        </p:nvSpPr>
        <p:spPr>
          <a:xfrm>
            <a:off x="6092468" y="2269189"/>
            <a:ext cx="54597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1" smtClean="0">
                <a:solidFill>
                  <a:srgbClr val="EF4B66"/>
                </a:solidFill>
                <a:effectLst/>
                <a:latin typeface="Bahnschrift" panose="020B0502040204020203" pitchFamily="34" charset="0"/>
              </a:rPr>
              <a:t>2</a:t>
            </a:r>
            <a:r>
              <a:rPr lang="en-GB" sz="3000" b="1" smtClean="0">
                <a:solidFill>
                  <a:srgbClr val="EF4B66"/>
                </a:solidFill>
                <a:effectLst/>
                <a:latin typeface="Bahnschrift" panose="020B0502040204020203" pitchFamily="34" charset="0"/>
              </a:rPr>
              <a:t>.</a:t>
            </a:r>
            <a:r>
              <a:rPr lang="vi-VN" sz="3000" b="1" smtClean="0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err="1">
                <a:effectLst/>
                <a:latin typeface="Bahnschrift" panose="020B0502040204020203" pitchFamily="34" charset="0"/>
              </a:rPr>
              <a:t>Happy</a:t>
            </a:r>
            <a:r>
              <a:rPr lang="vi-VN" sz="3000" b="1">
                <a:effectLst/>
                <a:latin typeface="Bahnschrift" panose="020B0502040204020203" pitchFamily="34" charset="0"/>
              </a:rPr>
              <a:t> </a:t>
            </a:r>
            <a:r>
              <a:rPr lang="en-GB" sz="3000" b="1" dirty="0" err="1">
                <a:latin typeface="Bahnschrift" panose="020B0502040204020203" pitchFamily="34" charset="0"/>
              </a:rPr>
              <a:t>b</a:t>
            </a:r>
            <a:r>
              <a:rPr lang="vi-VN" sz="3000" b="1" smtClean="0">
                <a:effectLst/>
                <a:latin typeface="Bahnschrift" panose="020B0502040204020203" pitchFamily="34" charset="0"/>
              </a:rPr>
              <a:t>irthday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. </a:t>
            </a:r>
            <a:r>
              <a:rPr lang="vi-VN" sz="3000" b="1" dirty="0" err="1">
                <a:latin typeface="Bahnschrift" panose="020B0502040204020203" pitchFamily="34" charset="0"/>
              </a:rPr>
              <a:t>Wow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you’re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wearing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such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>
                <a:latin typeface="Bahnschrift" panose="020B0502040204020203" pitchFamily="34" charset="0"/>
              </a:rPr>
              <a:t>a </a:t>
            </a:r>
            <a:r>
              <a:rPr lang="vi-VN" sz="3000" b="1" smtClean="0">
                <a:latin typeface="Bahnschrift" panose="020B0502040204020203" pitchFamily="34" charset="0"/>
              </a:rPr>
              <a:t>beautiful</a:t>
            </a:r>
            <a:r>
              <a:rPr lang="en-GB" sz="3000" b="1" smtClean="0">
                <a:latin typeface="Bahnschrift" panose="020B0502040204020203" pitchFamily="34" charset="0"/>
              </a:rPr>
              <a:t> dress</a:t>
            </a:r>
            <a:endParaRPr lang="en-US" sz="3000" b="1" dirty="0">
              <a:effectLst/>
              <a:latin typeface="Bahnschrift" panose="020B0502040204020203" pitchFamily="34" charset="0"/>
            </a:endParaRPr>
          </a:p>
        </p:txBody>
      </p:sp>
      <p:sp>
        <p:nvSpPr>
          <p:cNvPr id="39" name="Hộp Văn bản 2">
            <a:extLst>
              <a:ext uri="{FF2B5EF4-FFF2-40B4-BE49-F238E27FC236}">
                <a16:creationId xmlns:a16="http://schemas.microsoft.com/office/drawing/2014/main" id="{8B9C6BD8-710E-A19A-2564-02919F54F95E}"/>
              </a:ext>
            </a:extLst>
          </p:cNvPr>
          <p:cNvSpPr txBox="1"/>
          <p:nvPr/>
        </p:nvSpPr>
        <p:spPr>
          <a:xfrm>
            <a:off x="6092468" y="3319178"/>
            <a:ext cx="54597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1" smtClean="0">
                <a:solidFill>
                  <a:srgbClr val="EF4B66"/>
                </a:solidFill>
                <a:latin typeface="Bahnschrift" panose="020B0502040204020203" pitchFamily="34" charset="0"/>
              </a:rPr>
              <a:t>3</a:t>
            </a:r>
            <a:r>
              <a:rPr lang="en-GB" sz="3000" b="1" smtClean="0">
                <a:solidFill>
                  <a:srgbClr val="EF4B66"/>
                </a:solidFill>
                <a:latin typeface="Bahnschrift" panose="020B0502040204020203" pitchFamily="34" charset="0"/>
              </a:rPr>
              <a:t>.</a:t>
            </a:r>
            <a:r>
              <a:rPr lang="vi-VN" sz="3000" b="1" smtClean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Here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is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your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present</a:t>
            </a:r>
            <a:r>
              <a:rPr lang="vi-VN" sz="3000" b="1" dirty="0">
                <a:latin typeface="Bahnschrift" panose="020B0502040204020203" pitchFamily="34" charset="0"/>
              </a:rPr>
              <a:t>. I </a:t>
            </a:r>
            <a:r>
              <a:rPr lang="vi-VN" sz="3000" b="1" dirty="0" err="1">
                <a:latin typeface="Bahnschrift" panose="020B0502040204020203" pitchFamily="34" charset="0"/>
              </a:rPr>
              <a:t>hope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you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latin typeface="Bahnschrift" panose="020B0502040204020203" pitchFamily="34" charset="0"/>
              </a:rPr>
              <a:t>like</a:t>
            </a:r>
            <a:r>
              <a:rPr lang="vi-VN" sz="3000" b="1" dirty="0">
                <a:latin typeface="Bahnschrift" panose="020B0502040204020203" pitchFamily="34" charset="0"/>
              </a:rPr>
              <a:t> </a:t>
            </a:r>
            <a:r>
              <a:rPr lang="vi-VN" sz="3000" b="1" err="1">
                <a:latin typeface="Bahnschrift" panose="020B0502040204020203" pitchFamily="34" charset="0"/>
              </a:rPr>
              <a:t>it</a:t>
            </a:r>
            <a:r>
              <a:rPr lang="vi-VN" sz="3000" b="1" smtClean="0">
                <a:latin typeface="Bahnschrift" panose="020B0502040204020203" pitchFamily="34" charset="0"/>
              </a:rPr>
              <a:t>.</a:t>
            </a:r>
            <a:endParaRPr lang="vi-VN" sz="3000" b="1" dirty="0">
              <a:effectLst/>
              <a:latin typeface="Bahnschrift" panose="020B0502040204020203" pitchFamily="34" charset="0"/>
            </a:endParaRPr>
          </a:p>
        </p:txBody>
      </p:sp>
      <p:sp>
        <p:nvSpPr>
          <p:cNvPr id="40" name="Hộp Văn bản 2">
            <a:extLst>
              <a:ext uri="{FF2B5EF4-FFF2-40B4-BE49-F238E27FC236}">
                <a16:creationId xmlns:a16="http://schemas.microsoft.com/office/drawing/2014/main" id="{8B9C6BD8-710E-A19A-2564-02919F54F95E}"/>
              </a:ext>
            </a:extLst>
          </p:cNvPr>
          <p:cNvSpPr txBox="1"/>
          <p:nvPr/>
        </p:nvSpPr>
        <p:spPr>
          <a:xfrm>
            <a:off x="6092468" y="4417665"/>
            <a:ext cx="545976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1" smtClean="0">
                <a:solidFill>
                  <a:srgbClr val="EF4B66"/>
                </a:solidFill>
                <a:latin typeface="Bahnschrift" panose="020B0502040204020203" pitchFamily="34" charset="0"/>
              </a:rPr>
              <a:t>4</a:t>
            </a:r>
            <a:r>
              <a:rPr lang="en-GB" sz="3000" b="1" smtClean="0">
                <a:solidFill>
                  <a:srgbClr val="EF4B66"/>
                </a:solidFill>
                <a:latin typeface="Bahnschrift" panose="020B0502040204020203" pitchFamily="34" charset="0"/>
              </a:rPr>
              <a:t>.</a:t>
            </a:r>
            <a:r>
              <a:rPr lang="vi-VN" sz="3000" b="1" smtClean="0"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I’m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glad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you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dirty="0" err="1">
                <a:effectLst/>
                <a:latin typeface="Bahnschrift" panose="020B0502040204020203" pitchFamily="34" charset="0"/>
              </a:rPr>
              <a:t>like</a:t>
            </a:r>
            <a:r>
              <a:rPr lang="vi-VN" sz="3000" b="1" dirty="0">
                <a:effectLst/>
                <a:latin typeface="Bahnschrift" panose="020B0502040204020203" pitchFamily="34" charset="0"/>
              </a:rPr>
              <a:t> </a:t>
            </a:r>
            <a:r>
              <a:rPr lang="vi-VN" sz="3000" b="1" err="1">
                <a:effectLst/>
                <a:latin typeface="Bahnschrift" panose="020B0502040204020203" pitchFamily="34" charset="0"/>
              </a:rPr>
              <a:t>it</a:t>
            </a:r>
            <a:r>
              <a:rPr lang="en-US" sz="3000" b="1" smtClean="0">
                <a:effectLst/>
                <a:latin typeface="Bahnschrift" panose="020B0502040204020203" pitchFamily="34" charset="0"/>
              </a:rPr>
              <a:t>.</a:t>
            </a:r>
            <a:endParaRPr lang="en-US" sz="3000" b="1" dirty="0">
              <a:latin typeface="Bahnschrift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Hộp Văn bản 2">
            <a:extLst>
              <a:ext uri="{FF2B5EF4-FFF2-40B4-BE49-F238E27FC236}">
                <a16:creationId xmlns:a16="http://schemas.microsoft.com/office/drawing/2014/main" id="{8B9C6BD8-710E-A19A-2564-02919F54F95E}"/>
              </a:ext>
            </a:extLst>
          </p:cNvPr>
          <p:cNvSpPr txBox="1"/>
          <p:nvPr/>
        </p:nvSpPr>
        <p:spPr>
          <a:xfrm>
            <a:off x="6092468" y="5054036"/>
            <a:ext cx="54597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smtClean="0">
                <a:solidFill>
                  <a:srgbClr val="EF4B66"/>
                </a:solidFill>
                <a:effectLst/>
                <a:latin typeface="Bahnschrift" panose="020B0502040204020203" pitchFamily="34" charset="0"/>
                <a:cs typeface="Times New Roman" panose="02020603050405020304" pitchFamily="18" charset="0"/>
              </a:rPr>
              <a:t>5.</a:t>
            </a:r>
            <a:r>
              <a:rPr lang="en-US" sz="3000" b="1" smtClean="0">
                <a:effectLst/>
                <a:latin typeface="Bahnschrift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effectLst/>
                <a:latin typeface="Bahnschrift" panose="020B0502040204020203" pitchFamily="34" charset="0"/>
                <a:cs typeface="Times New Roman" panose="02020603050405020304" pitchFamily="18" charset="0"/>
              </a:rPr>
              <a:t>This </a:t>
            </a:r>
            <a:r>
              <a:rPr lang="en-US" sz="3000" b="1" dirty="0">
                <a:latin typeface="Bahnschrift" panose="020B0502040204020203" pitchFamily="34" charset="0"/>
                <a:cs typeface="Times New Roman" panose="02020603050405020304" pitchFamily="18" charset="0"/>
              </a:rPr>
              <a:t>is the best gift I have ever had. I love it. </a:t>
            </a:r>
            <a:endParaRPr lang="en-US" sz="3000" b="1" dirty="0">
              <a:effectLst/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11111E-6 L -0.00196 -0.09884 " pathEditMode="relative" rAng="0" ptsTypes="AA">
                                      <p:cBhvr>
                                        <p:cTn id="6" dur="1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49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0324 L 2.29167E-6 0.14259 " pathEditMode="relative" rAng="0" ptsTypes="AA">
                                      <p:cBhvr>
                                        <p:cTn id="8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6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0648 L -0.00013 -0.09375 " pathEditMode="relative" rAng="0" ptsTypes="AA">
                                      <p:cBhvr>
                                        <p:cTn id="10" dur="1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50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2.5E-6 0.13287 " pathEditMode="relative" rAng="0" ptsTypes="AA">
                                      <p:cBhvr>
                                        <p:cTn id="12" dur="1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" grpId="0"/>
      <p:bldP spid="40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7" y="169354"/>
            <a:ext cx="830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 IN THE COUNTRYSIDE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175DE5DA-A197-4C7C-A2FE-68C51C64D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907" y="2512402"/>
            <a:ext cx="5191636" cy="409866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279234" y="18392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4: COMMUNICATION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91155" y="1224737"/>
            <a:ext cx="1015934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conversations. Pay attention to the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highlighted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8549" y="118798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525581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1B113A39-FD56-C6BE-1AD3-D3643C2D06C9}"/>
              </a:ext>
            </a:extLst>
          </p:cNvPr>
          <p:cNvSpPr txBox="1"/>
          <p:nvPr/>
        </p:nvSpPr>
        <p:spPr>
          <a:xfrm>
            <a:off x="333153" y="11011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AFD6E97A-B8ED-5497-154D-70A07F6D37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125431"/>
              </p:ext>
            </p:extLst>
          </p:nvPr>
        </p:nvGraphicFramePr>
        <p:xfrm>
          <a:off x="648629" y="5204081"/>
          <a:ext cx="10894742" cy="14542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80186">
                  <a:extLst>
                    <a:ext uri="{9D8B030D-6E8A-4147-A177-3AD203B41FA5}">
                      <a16:colId xmlns:a16="http://schemas.microsoft.com/office/drawing/2014/main" val="20209894"/>
                    </a:ext>
                  </a:extLst>
                </a:gridCol>
                <a:gridCol w="4814556">
                  <a:extLst>
                    <a:ext uri="{9D8B030D-6E8A-4147-A177-3AD203B41FA5}">
                      <a16:colId xmlns:a16="http://schemas.microsoft.com/office/drawing/2014/main" val="3743394339"/>
                    </a:ext>
                  </a:extLst>
                </a:gridCol>
              </a:tblGrid>
              <a:tr h="484763">
                <a:tc>
                  <a:txBody>
                    <a:bodyPr/>
                    <a:lstStyle/>
                    <a:p>
                      <a:pPr algn="ctr"/>
                      <a:r>
                        <a:rPr lang="en-GB" sz="2600" smtClean="0">
                          <a:effectLst/>
                          <a:latin typeface="+mn-lt"/>
                        </a:rPr>
                        <a:t>Giving compliments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smtClean="0">
                          <a:effectLst/>
                          <a:latin typeface="+mn-lt"/>
                        </a:rPr>
                        <a:t>Responding</a:t>
                      </a:r>
                      <a:r>
                        <a:rPr lang="en-US" sz="2600" baseline="0" smtClean="0">
                          <a:effectLst/>
                          <a:latin typeface="+mn-lt"/>
                        </a:rPr>
                        <a:t> to compliments</a:t>
                      </a:r>
                      <a:endParaRPr lang="vi-VN" sz="2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3408639"/>
                  </a:ext>
                </a:extLst>
              </a:tr>
              <a:tr h="969526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400" b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What</a:t>
                      </a:r>
                      <a:r>
                        <a:rPr lang="en-US" sz="2400" b="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 beautiful kite you have!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400" b="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You really have a nice dress.</a:t>
                      </a:r>
                      <a:endParaRPr lang="vi-VN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8E5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vi-VN" sz="240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Thank you</a:t>
                      </a:r>
                      <a:r>
                        <a:rPr lang="en-GB" sz="240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vi-VN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240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vi-VN" sz="240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I’m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glad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like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vi-VN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D8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694318"/>
                  </a:ext>
                </a:extLst>
              </a:tr>
            </a:tbl>
          </a:graphicData>
        </a:graphic>
      </p:graphicFrame>
      <p:pic>
        <p:nvPicPr>
          <p:cNvPr id="7" name="Google Shape;582;p29" descr="Boy Vectors &amp; Illustrations for Free Download | Freepik">
            <a:extLst>
              <a:ext uri="{FF2B5EF4-FFF2-40B4-BE49-F238E27FC236}">
                <a16:creationId xmlns:a16="http://schemas.microsoft.com/office/drawing/2014/main" id="{D5A274D8-1EC8-03C0-7E1C-2B7319E2E5B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6803" t="15399" r="26806" b="15329"/>
          <a:stretch/>
        </p:blipFill>
        <p:spPr>
          <a:xfrm>
            <a:off x="8954430" y="1915233"/>
            <a:ext cx="1996068" cy="3133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83;p29" descr="Premium Vector | Illustration of happy cute boy ready to go to school">
            <a:extLst>
              <a:ext uri="{FF2B5EF4-FFF2-40B4-BE49-F238E27FC236}">
                <a16:creationId xmlns:a16="http://schemas.microsoft.com/office/drawing/2014/main" id="{36456E4B-D598-D2D7-F062-B5BE4551F89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6308" t="3705" r="28364" b="5874"/>
          <a:stretch/>
        </p:blipFill>
        <p:spPr>
          <a:xfrm flipH="1">
            <a:off x="7605131" y="1873405"/>
            <a:ext cx="1561169" cy="318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l="2351" t="2667" r="4826" b="3675"/>
          <a:stretch/>
        </p:blipFill>
        <p:spPr>
          <a:xfrm>
            <a:off x="751760" y="1915233"/>
            <a:ext cx="5486400" cy="3182113"/>
          </a:xfrm>
          <a:prstGeom prst="rect">
            <a:avLst/>
          </a:prstGeom>
        </p:spPr>
      </p:pic>
      <p:pic>
        <p:nvPicPr>
          <p:cNvPr id="5" name="0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55126" y="11502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64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442462" y="127241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6219" y="1174075"/>
            <a:ext cx="986046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to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practise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giving and responding to compliments, using the cues below.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066" y="115621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207665"/>
            <a:ext cx="523350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1E05205-2F7A-56D7-C673-085200347D78}"/>
              </a:ext>
            </a:extLst>
          </p:cNvPr>
          <p:cNvSpPr txBox="1"/>
          <p:nvPr/>
        </p:nvSpPr>
        <p:spPr>
          <a:xfrm>
            <a:off x="847493" y="2267944"/>
            <a:ext cx="333421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  <a:t>– a shirt</a:t>
            </a:r>
            <a:b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  <a:t>– a bicycle</a:t>
            </a:r>
            <a:b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  <a:t>– a school bag</a:t>
            </a:r>
            <a:r>
              <a:rPr lang="en-US" sz="2800" b="1" dirty="0"/>
              <a:t> </a:t>
            </a:r>
            <a:endParaRPr lang="vi-VN" sz="2800" b="1" dirty="0"/>
          </a:p>
        </p:txBody>
      </p:sp>
      <p:pic>
        <p:nvPicPr>
          <p:cNvPr id="24" name="Hình ảnh 23">
            <a:extLst>
              <a:ext uri="{FF2B5EF4-FFF2-40B4-BE49-F238E27FC236}">
                <a16:creationId xmlns:a16="http://schemas.microsoft.com/office/drawing/2014/main" id="{74857A25-B7EA-3654-CB5C-B86612097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1" y="3491801"/>
            <a:ext cx="3388461" cy="3388461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id="{7941C5B1-E20A-8DDA-805C-23DD0AF46F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30" y="3824119"/>
            <a:ext cx="2542478" cy="2542478"/>
          </a:xfrm>
          <a:prstGeom prst="rect">
            <a:avLst/>
          </a:prstGeom>
        </p:spPr>
      </p:pic>
      <p:pic>
        <p:nvPicPr>
          <p:cNvPr id="28" name="Hình ảnh 27">
            <a:extLst>
              <a:ext uri="{FF2B5EF4-FFF2-40B4-BE49-F238E27FC236}">
                <a16:creationId xmlns:a16="http://schemas.microsoft.com/office/drawing/2014/main" id="{084EC18A-0D6F-94C1-FD13-75140C1714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667" y="3431387"/>
            <a:ext cx="3013558" cy="303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442462" y="127241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6219" y="1174075"/>
            <a:ext cx="986046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to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practise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giving and responding to compliments, using the cues below.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066" y="115621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207665"/>
            <a:ext cx="523350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1E05205-2F7A-56D7-C673-085200347D78}"/>
              </a:ext>
            </a:extLst>
          </p:cNvPr>
          <p:cNvSpPr txBox="1"/>
          <p:nvPr/>
        </p:nvSpPr>
        <p:spPr>
          <a:xfrm>
            <a:off x="247908" y="2988379"/>
            <a:ext cx="19991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  <a:t>– a </a:t>
            </a:r>
            <a:r>
              <a:rPr lang="en-US" sz="2800" b="1" i="0" dirty="0" smtClean="0">
                <a:solidFill>
                  <a:srgbClr val="242021"/>
                </a:solidFill>
                <a:effectLst/>
                <a:latin typeface="ChronicaPro-Book"/>
              </a:rPr>
              <a:t>shirt</a:t>
            </a:r>
            <a:endParaRPr lang="vi-VN" sz="2800" b="1" dirty="0"/>
          </a:p>
        </p:txBody>
      </p:sp>
      <p:pic>
        <p:nvPicPr>
          <p:cNvPr id="28" name="Hình ảnh 27">
            <a:extLst>
              <a:ext uri="{FF2B5EF4-FFF2-40B4-BE49-F238E27FC236}">
                <a16:creationId xmlns:a16="http://schemas.microsoft.com/office/drawing/2014/main" id="{084EC18A-0D6F-94C1-FD13-75140C1714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785" y="2005072"/>
            <a:ext cx="3013558" cy="30325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418306" y="2382554"/>
            <a:ext cx="6332707" cy="2308324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00000"/>
                </a:solidFill>
                <a:latin typeface="OpenSans"/>
                <a:cs typeface="MV Boli" panose="02000500030200090000" pitchFamily="2" charset="0"/>
              </a:rPr>
              <a:t>A:</a:t>
            </a:r>
            <a:r>
              <a:rPr lang="vi-VN" sz="3200" dirty="0">
                <a:solidFill>
                  <a:srgbClr val="000000"/>
                </a:solidFill>
                <a:latin typeface="OpenSans"/>
                <a:cs typeface="MV Boli" panose="02000500030200090000" pitchFamily="2" charset="0"/>
              </a:rPr>
              <a:t> What a nice shirt you have!</a:t>
            </a:r>
          </a:p>
          <a:p>
            <a:pPr>
              <a:lnSpc>
                <a:spcPct val="150000"/>
              </a:lnSpc>
            </a:pPr>
            <a:r>
              <a:rPr lang="vi-VN" sz="3200" b="1" dirty="0" smtClean="0">
                <a:solidFill>
                  <a:srgbClr val="000000"/>
                </a:solidFill>
                <a:latin typeface="OpenSans"/>
                <a:cs typeface="MV Boli" panose="02000500030200090000" pitchFamily="2" charset="0"/>
              </a:rPr>
              <a:t>B</a:t>
            </a:r>
            <a:r>
              <a:rPr lang="vi-VN" sz="3200" b="1" dirty="0">
                <a:solidFill>
                  <a:srgbClr val="000000"/>
                </a:solidFill>
                <a:latin typeface="OpenSans"/>
                <a:cs typeface="MV Boli" panose="02000500030200090000" pitchFamily="2" charset="0"/>
              </a:rPr>
              <a:t>:</a:t>
            </a:r>
            <a:r>
              <a:rPr lang="vi-VN" sz="3200" dirty="0">
                <a:solidFill>
                  <a:srgbClr val="000000"/>
                </a:solidFill>
                <a:latin typeface="OpenSans"/>
                <a:cs typeface="MV Boli" panose="02000500030200090000" pitchFamily="2" charset="0"/>
              </a:rPr>
              <a:t> Thank you. My mom bought it for me last </a:t>
            </a:r>
            <a:r>
              <a:rPr lang="en-US" sz="3200" dirty="0" smtClean="0">
                <a:solidFill>
                  <a:srgbClr val="000000"/>
                </a:solidFill>
                <a:latin typeface="OpenSans"/>
                <a:cs typeface="MV Boli" panose="02000500030200090000" pitchFamily="2" charset="0"/>
              </a:rPr>
              <a:t>week.</a:t>
            </a:r>
            <a:endParaRPr lang="vi-VN" sz="3200" dirty="0">
              <a:solidFill>
                <a:srgbClr val="000000"/>
              </a:solidFill>
              <a:latin typeface="OpenSans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69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442462" y="127241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6219" y="1174075"/>
            <a:ext cx="986046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to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practise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giving and responding to compliments, using the cues below.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066" y="115621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207665"/>
            <a:ext cx="523350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1E05205-2F7A-56D7-C673-085200347D78}"/>
              </a:ext>
            </a:extLst>
          </p:cNvPr>
          <p:cNvSpPr txBox="1"/>
          <p:nvPr/>
        </p:nvSpPr>
        <p:spPr>
          <a:xfrm>
            <a:off x="693765" y="2396475"/>
            <a:ext cx="33342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smtClean="0">
                <a:solidFill>
                  <a:srgbClr val="242021"/>
                </a:solidFill>
                <a:effectLst/>
                <a:latin typeface="ChronicaPro-Book"/>
              </a:rPr>
              <a:t>– </a:t>
            </a:r>
            <a: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  <a:t>a </a:t>
            </a:r>
            <a:r>
              <a:rPr lang="en-US" sz="2800" b="1" i="0" dirty="0" smtClean="0">
                <a:solidFill>
                  <a:srgbClr val="242021"/>
                </a:solidFill>
                <a:effectLst/>
                <a:latin typeface="ChronicaPro-Book"/>
              </a:rPr>
              <a:t>bicycle</a:t>
            </a:r>
            <a:endParaRPr lang="vi-VN" sz="2800" b="1" dirty="0"/>
          </a:p>
        </p:txBody>
      </p:sp>
      <p:pic>
        <p:nvPicPr>
          <p:cNvPr id="24" name="Hình ảnh 23">
            <a:extLst>
              <a:ext uri="{FF2B5EF4-FFF2-40B4-BE49-F238E27FC236}">
                <a16:creationId xmlns:a16="http://schemas.microsoft.com/office/drawing/2014/main" id="{74857A25-B7EA-3654-CB5C-B86612097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6" y="2396475"/>
            <a:ext cx="3443592" cy="40524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62840" y="3109695"/>
            <a:ext cx="6513075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Modern No. 20" panose="02070704070505020303" pitchFamily="18" charset="0"/>
              </a:rPr>
              <a:t>A:</a:t>
            </a:r>
            <a:r>
              <a:rPr lang="en-US" sz="3600" dirty="0">
                <a:solidFill>
                  <a:srgbClr val="000000"/>
                </a:solidFill>
                <a:latin typeface="Modern No. 20" panose="02070704070505020303" pitchFamily="18" charset="0"/>
              </a:rPr>
              <a:t> You really have a nice bicycle!</a:t>
            </a:r>
          </a:p>
          <a:p>
            <a:r>
              <a:rPr lang="en-US" sz="3600" b="1" dirty="0" smtClean="0">
                <a:solidFill>
                  <a:srgbClr val="000000"/>
                </a:solidFill>
                <a:latin typeface="Modern No. 20" panose="02070704070505020303" pitchFamily="18" charset="0"/>
              </a:rPr>
              <a:t>B</a:t>
            </a:r>
            <a:r>
              <a:rPr lang="en-US" sz="3600" b="1" dirty="0">
                <a:solidFill>
                  <a:srgbClr val="000000"/>
                </a:solidFill>
                <a:latin typeface="Modern No. 20" panose="02070704070505020303" pitchFamily="18" charset="0"/>
              </a:rPr>
              <a:t>:</a:t>
            </a:r>
            <a:r>
              <a:rPr lang="en-US" sz="3600" dirty="0">
                <a:solidFill>
                  <a:srgbClr val="000000"/>
                </a:solidFill>
                <a:latin typeface="Modern No. 20" panose="02070704070505020303" pitchFamily="18" charset="0"/>
              </a:rPr>
              <a:t> I'm glad you like it</a:t>
            </a:r>
            <a:r>
              <a:rPr lang="en-US" sz="3600" dirty="0" smtClean="0">
                <a:solidFill>
                  <a:srgbClr val="000000"/>
                </a:solidFill>
                <a:latin typeface="Modern No. 20" panose="02070704070505020303" pitchFamily="18" charset="0"/>
              </a:rPr>
              <a:t>.</a:t>
            </a:r>
            <a:endParaRPr lang="en-US" sz="3600" dirty="0">
              <a:latin typeface="Modern No. 20" panose="0207070407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62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442462" y="127241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6219" y="1174075"/>
            <a:ext cx="986046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to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practise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giving and responding to compliments, using the cues below.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066" y="115621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207665"/>
            <a:ext cx="523350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1E05205-2F7A-56D7-C673-085200347D78}"/>
              </a:ext>
            </a:extLst>
          </p:cNvPr>
          <p:cNvSpPr txBox="1"/>
          <p:nvPr/>
        </p:nvSpPr>
        <p:spPr>
          <a:xfrm>
            <a:off x="847493" y="2267944"/>
            <a:ext cx="33342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smtClean="0">
                <a:solidFill>
                  <a:srgbClr val="242021"/>
                </a:solidFill>
                <a:effectLst/>
                <a:latin typeface="ChronicaPro-Book"/>
              </a:rPr>
              <a:t>– </a:t>
            </a:r>
            <a:r>
              <a:rPr lang="en-US" sz="2800" b="1" i="0" dirty="0">
                <a:solidFill>
                  <a:srgbClr val="242021"/>
                </a:solidFill>
                <a:effectLst/>
                <a:latin typeface="ChronicaPro-Book"/>
              </a:rPr>
              <a:t>a school bag</a:t>
            </a:r>
            <a:r>
              <a:rPr lang="en-US" sz="2800" b="1" dirty="0"/>
              <a:t> </a:t>
            </a:r>
            <a:endParaRPr lang="vi-VN" sz="2800" b="1" dirty="0"/>
          </a:p>
        </p:txBody>
      </p:sp>
      <p:pic>
        <p:nvPicPr>
          <p:cNvPr id="26" name="Hình ảnh 25">
            <a:extLst>
              <a:ext uri="{FF2B5EF4-FFF2-40B4-BE49-F238E27FC236}">
                <a16:creationId xmlns:a16="http://schemas.microsoft.com/office/drawing/2014/main" id="{7941C5B1-E20A-8DDA-805C-23DD0AF46F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361" y="3186176"/>
            <a:ext cx="3085448" cy="30492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81033" y="2790490"/>
            <a:ext cx="7224408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0000"/>
                </a:solidFill>
                <a:latin typeface="OpenSans"/>
              </a:rPr>
              <a:t>A: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 What a nice school bag you have!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OpenSans"/>
              </a:rPr>
              <a:t>B</a:t>
            </a:r>
            <a:r>
              <a:rPr lang="en-US" sz="3200" b="1" dirty="0">
                <a:solidFill>
                  <a:srgbClr val="000000"/>
                </a:solidFill>
                <a:latin typeface="OpenSans"/>
              </a:rPr>
              <a:t>: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 Thank you. My </a:t>
            </a:r>
            <a:r>
              <a:rPr lang="en-US" sz="3200" dirty="0" smtClean="0">
                <a:solidFill>
                  <a:srgbClr val="000000"/>
                </a:solidFill>
                <a:latin typeface="OpenSans"/>
              </a:rPr>
              <a:t>sister 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gave it to me yesterday</a:t>
            </a:r>
            <a:r>
              <a:rPr lang="en-US" sz="3200" dirty="0" smtClean="0">
                <a:solidFill>
                  <a:srgbClr val="000000"/>
                </a:solidFill>
                <a:latin typeface="OpenSans"/>
              </a:rPr>
              <a:t>.</a:t>
            </a:r>
            <a:endParaRPr lang="en-US" sz="3200" dirty="0">
              <a:solidFill>
                <a:srgbClr val="000000"/>
              </a:solidFill>
              <a:latin typeface="OpenSans"/>
            </a:endParaRPr>
          </a:p>
        </p:txBody>
      </p:sp>
    </p:spTree>
    <p:extLst>
      <p:ext uri="{BB962C8B-B14F-4D97-AF65-F5344CB8AC3E}">
        <p14:creationId xmlns:p14="http://schemas.microsoft.com/office/powerpoint/2010/main" val="97336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3531" y="3532"/>
            <a:ext cx="12192000" cy="971518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93557" y="92138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6147" y="897604"/>
            <a:ext cx="1129977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adverts for the two beautiful villages. tick the boxes to show which village the statements describe. Sometimes both boxes need to be ticked.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3999" y="81231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29841"/>
            <a:ext cx="863463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ADVERTS FOR BEAUTIFUL VILLAGES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48483"/>
          <a:stretch/>
        </p:blipFill>
        <p:spPr>
          <a:xfrm>
            <a:off x="8852272" y="1790112"/>
            <a:ext cx="2752826" cy="2171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48847"/>
          <a:stretch/>
        </p:blipFill>
        <p:spPr>
          <a:xfrm>
            <a:off x="8871727" y="4139306"/>
            <a:ext cx="2733371" cy="2171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3999" y="1704818"/>
            <a:ext cx="8365205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   Duong </a:t>
            </a:r>
            <a:r>
              <a:rPr lang="en-US" sz="2400" dirty="0"/>
              <a:t>Lam, one of the most ancient villages in Ha </a:t>
            </a:r>
            <a:r>
              <a:rPr lang="en-US" sz="2400" dirty="0" err="1"/>
              <a:t>Noi</a:t>
            </a:r>
            <a:r>
              <a:rPr lang="en-US" sz="2400" dirty="0"/>
              <a:t>, is situated in Son </a:t>
            </a:r>
            <a:r>
              <a:rPr lang="en-US" sz="2400" dirty="0" err="1"/>
              <a:t>Tay</a:t>
            </a:r>
            <a:r>
              <a:rPr lang="en-US" sz="2400" dirty="0"/>
              <a:t>. Visitors can get there from the </a:t>
            </a:r>
            <a:r>
              <a:rPr lang="en-US" sz="2400" dirty="0" err="1"/>
              <a:t>centre</a:t>
            </a:r>
            <a:r>
              <a:rPr lang="en-US" sz="2400" dirty="0"/>
              <a:t> of Ha </a:t>
            </a:r>
            <a:r>
              <a:rPr lang="en-US" sz="2400" dirty="0" err="1"/>
              <a:t>Noi</a:t>
            </a:r>
            <a:r>
              <a:rPr lang="en-US" sz="2400" dirty="0"/>
              <a:t> by car, bus or even by bicycle. It is famous for its ancient pagoda, traditional houses, and temples. Besides these, visitors can observe the locals making </a:t>
            </a:r>
            <a:r>
              <a:rPr lang="en-US" sz="2400" dirty="0" err="1"/>
              <a:t>specialities</a:t>
            </a:r>
            <a:r>
              <a:rPr lang="en-US" sz="2400" dirty="0"/>
              <a:t>, such as </a:t>
            </a:r>
            <a:r>
              <a:rPr lang="en-US" sz="2400" dirty="0" err="1"/>
              <a:t>keo</a:t>
            </a:r>
            <a:r>
              <a:rPr lang="en-US" sz="2400" dirty="0"/>
              <a:t> </a:t>
            </a:r>
            <a:r>
              <a:rPr lang="en-US" sz="2400" dirty="0" err="1"/>
              <a:t>doi</a:t>
            </a:r>
            <a:r>
              <a:rPr lang="en-US" sz="2400" dirty="0"/>
              <a:t>, </a:t>
            </a:r>
            <a:r>
              <a:rPr lang="en-US" sz="2400" dirty="0" err="1"/>
              <a:t>che</a:t>
            </a:r>
            <a:r>
              <a:rPr lang="en-US" sz="2400" dirty="0"/>
              <a:t> lam, etc. and then try them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60032" y="4213027"/>
            <a:ext cx="8359171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   </a:t>
            </a:r>
            <a:r>
              <a:rPr lang="en-US" sz="2400" dirty="0" err="1" smtClean="0"/>
              <a:t>Hollum</a:t>
            </a:r>
            <a:r>
              <a:rPr lang="en-US" sz="2400" dirty="0" smtClean="0"/>
              <a:t> </a:t>
            </a:r>
            <a:r>
              <a:rPr lang="en-US" sz="2400" dirty="0"/>
              <a:t>is one of the ancient villages on the island of </a:t>
            </a:r>
            <a:r>
              <a:rPr lang="en-US" sz="2400" dirty="0" err="1"/>
              <a:t>Ameland</a:t>
            </a:r>
            <a:r>
              <a:rPr lang="en-US" sz="2400" dirty="0"/>
              <a:t>, the Netherlands. Many visitors come to the village because of its historical and cultural values. It is full of fascinating sights, such as traditional houses, a museum, a church, a lighthouse, etc. Besides sightseeing, visitors can also take part in sports like kite-flying, surfing, etc. Visitors can reach the village by air or ferry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202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3948</TotalTime>
  <Words>882</Words>
  <Application>Microsoft Office PowerPoint</Application>
  <PresentationFormat>Widescreen</PresentationFormat>
  <Paragraphs>112</Paragraphs>
  <Slides>16</Slides>
  <Notes>14</Notes>
  <HiddenSlides>0</HiddenSlides>
  <MMClips>2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Arial</vt:lpstr>
      <vt:lpstr>Arial Narrow</vt:lpstr>
      <vt:lpstr>Bahnschrift</vt:lpstr>
      <vt:lpstr>Bahnschrift Condensed</vt:lpstr>
      <vt:lpstr>Calibri</vt:lpstr>
      <vt:lpstr>Calibri Light</vt:lpstr>
      <vt:lpstr>ChronicaPro-Book</vt:lpstr>
      <vt:lpstr>Modern No. 20</vt:lpstr>
      <vt:lpstr>MV Boli</vt:lpstr>
      <vt:lpstr>Myriad Pro</vt:lpstr>
      <vt:lpstr>OpenSans</vt:lpstr>
      <vt:lpstr>Times New Roman</vt:lpstr>
      <vt:lpstr>VNI-Ariston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226</cp:revision>
  <dcterms:created xsi:type="dcterms:W3CDTF">2020-12-09T02:04:09Z</dcterms:created>
  <dcterms:modified xsi:type="dcterms:W3CDTF">2023-10-05T03:07:53Z</dcterms:modified>
</cp:coreProperties>
</file>